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notesMasterIdLst>
    <p:notesMasterId r:id="rId1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перемещения страницы щёлкните мышью</a:t>
            </a: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Для правки формата примечаний щёлкните мышью</a:t>
            </a:r>
          </a:p>
        </p:txBody>
      </p:sp>
      <p:sp>
        <p:nvSpPr>
          <p:cNvPr id="1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&lt;верхний колонтитул&gt;</a:t>
            </a:r>
          </a:p>
        </p:txBody>
      </p:sp>
      <p:sp>
        <p:nvSpPr>
          <p:cNvPr id="129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130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&lt;нижний колонтитул&gt;</a:t>
            </a:r>
          </a:p>
        </p:txBody>
      </p:sp>
      <p:sp>
        <p:nvSpPr>
          <p:cNvPr id="131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 algn="r">
              <a:buNone/>
            </a:pPr>
            <a:fld id="{C733BA47-1B0D-40DD-9D91-DFA8BBFB4E7D}" type="slidenum"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‹#›</a:t>
            </a:fld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57015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5937" cy="2292350"/>
          </a:xfrm>
          <a:prstGeom prst="rect">
            <a:avLst/>
          </a:prstGeom>
          <a:ln w="0">
            <a:noFill/>
          </a:ln>
        </p:spPr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sldNum" idx="14"/>
          </p:nvPr>
        </p:nvSpPr>
        <p:spPr>
          <a:xfrm>
            <a:off x="5624280" y="6456240"/>
            <a:ext cx="4299120" cy="3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3D4C6AF5-795C-4F9E-958B-DE3991E519DC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9832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5937" cy="2292350"/>
          </a:xfrm>
          <a:prstGeom prst="rect">
            <a:avLst/>
          </a:prstGeom>
          <a:ln w="0">
            <a:noFill/>
          </a:ln>
        </p:spPr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sldNum" idx="15"/>
          </p:nvPr>
        </p:nvSpPr>
        <p:spPr>
          <a:xfrm>
            <a:off x="5624280" y="6456240"/>
            <a:ext cx="4299120" cy="3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56044060-89D3-49C8-B296-15DE415512B5}" type="slidenum">
              <a: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rPr>
              <a:t>5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182819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5937" cy="2292350"/>
          </a:xfrm>
          <a:prstGeom prst="rect">
            <a:avLst/>
          </a:prstGeom>
          <a:ln w="0">
            <a:noFill/>
          </a:ln>
        </p:spPr>
      </p:sp>
      <p:sp>
        <p:nvSpPr>
          <p:cNvPr id="218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 type="sldNum" idx="16"/>
          </p:nvPr>
        </p:nvSpPr>
        <p:spPr>
          <a:xfrm>
            <a:off x="5624280" y="6456240"/>
            <a:ext cx="4299120" cy="3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1CA4DF-EE06-4FFC-B07D-7B62A5F6CCEE}" type="slidenum">
              <a: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rPr>
              <a:t>6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989404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433763" y="849313"/>
            <a:ext cx="3055937" cy="2292350"/>
          </a:xfrm>
          <a:prstGeom prst="rect">
            <a:avLst/>
          </a:prstGeom>
          <a:ln w="0">
            <a:noFill/>
          </a:ln>
        </p:spPr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992880" y="3271320"/>
            <a:ext cx="7939440" cy="2673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ru-RU" sz="1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2" name="PlaceHolder 3"/>
          <p:cNvSpPr>
            <a:spLocks noGrp="1"/>
          </p:cNvSpPr>
          <p:nvPr>
            <p:ph type="sldNum" idx="17"/>
          </p:nvPr>
        </p:nvSpPr>
        <p:spPr>
          <a:xfrm>
            <a:off x="5624280" y="6456240"/>
            <a:ext cx="4299120" cy="338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0D78181D-618C-41D6-9BB8-51FF24D4126D}" type="slidenum">
              <a:rPr lang="ru-RU" sz="1200" b="0" strike="noStrike" spc="-1">
                <a:solidFill>
                  <a:srgbClr val="000000"/>
                </a:solidFill>
                <a:latin typeface="Tempora LGC Uni"/>
                <a:ea typeface="+mn-ea"/>
              </a:rPr>
              <a:t>7</a:t>
            </a:fld>
            <a:endParaRPr lang="ru-RU" sz="12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  <p:extLst>
      <p:ext uri="{BB962C8B-B14F-4D97-AF65-F5344CB8AC3E}">
        <p14:creationId xmlns:p14="http://schemas.microsoft.com/office/powerpoint/2010/main" val="354134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13C0633-03E0-4576-A21D-7B59C70914FD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995220B-EC8C-40CE-885D-DFEDE39F0A2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F08014C-3D13-4665-A424-988FCF8216F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9CC90E-E06F-4260-8DE4-F3D328BA85F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B90267E-85BB-491F-B85E-B558DE110DE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8F526AF-D2BE-4CB9-A7EF-B8C99064642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01FC362-2263-443C-8725-DE8FADD6F1A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F60A50-A3EB-4105-8ADA-D1EAB92A9D7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6725057-3B55-4FA7-98EF-817B47940BA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FC7A4791-F140-4535-A4EA-DAAD54614A0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A4D7030-53AD-4285-9955-31FA2D66E3D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F5D299E-AF43-4116-8B5E-D1B6089F4A1F}" type="slidenum">
              <a:t>‹#›</a:t>
            </a:fld>
            <a:endParaRPr/>
          </a:p>
        </p:txBody>
      </p:sp>
      <p:sp>
        <p:nvSpPr>
          <p:cNvPr id="2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FD3248E-D510-4EFE-BD5A-7CE55CB90FD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3888EE8-5FE6-4CC7-86A2-5D05042918C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8485B49-E8A6-46D4-B99A-037039BC258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E4491B9-266F-4E2C-9276-BA5E5AFDAF71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091ACD-5FAF-42C7-8AA2-87C36DFE4461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BB5B348-CFD9-4BD0-B534-6444AFC9DC7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B13C19A-ADC8-486E-8E43-06295E347C0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17B24389-97B4-4FEF-9B90-2D02001F140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5D3BEBC-AC9D-4FBA-8FEE-AC963B7D04C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FD11822-EEE1-42A1-9DE9-F6AB45E6B6D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4CE16F7-14FA-4085-980D-CBADE343C08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78681CF-7E45-4503-9447-C1F2C0A4BE4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7D94077-ADA5-44CD-9479-5835E7D4A44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68F38C0-BF43-4D46-80DF-A8577C0B50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67A33B3-261C-4AE5-A024-6BE3A4124C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C2806F8-85A7-44DC-9B8A-D4455F07747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4FDB7427-2AE8-4128-97E3-89649761855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1000"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C886E9D0-358C-4712-8EFA-AD7556961E60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D37B27B-09AE-4E8B-8C83-4FF9EB7AFE8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C43319DC-D929-4C68-BC09-5D1899A10FE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6B9D9A2-B58B-4445-8AB3-2B8701E1FDE9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EB795E2-5175-455C-968E-1986BD67B5D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D042290-79DE-4D21-8E81-5B780B648BD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83880"/>
            <a:ext cx="8229240" cy="1524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3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20796F4-88DC-4FD8-8F24-B8461E9991A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g object 16" hidden="1"/>
          <p:cNvSpPr/>
          <p:nvPr/>
        </p:nvSpPr>
        <p:spPr>
          <a:xfrm>
            <a:off x="356760" y="0"/>
            <a:ext cx="1054440" cy="118548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7" name="PlaceHolder 1"/>
          <p:cNvSpPr>
            <a:spLocks noGrp="1"/>
          </p:cNvSpPr>
          <p:nvPr>
            <p:ph type="ftr" idx="1"/>
          </p:nvPr>
        </p:nvSpPr>
        <p:spPr>
          <a:xfrm>
            <a:off x="3108960" y="6378120"/>
            <a:ext cx="292284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sldNum" idx="2"/>
          </p:nvPr>
        </p:nvSpPr>
        <p:spPr>
          <a:xfrm>
            <a:off x="658368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DDB6E6B-0428-4864-874D-81721C3E0F32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3"/>
          </p:nvPr>
        </p:nvSpPr>
        <p:spPr>
          <a:xfrm>
            <a:off x="45720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g object 16"/>
          <p:cNvSpPr/>
          <p:nvPr/>
        </p:nvSpPr>
        <p:spPr>
          <a:xfrm>
            <a:off x="356760" y="0"/>
            <a:ext cx="1054440" cy="118548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3" name="PlaceHolder 1"/>
          <p:cNvSpPr>
            <a:spLocks noGrp="1"/>
          </p:cNvSpPr>
          <p:nvPr>
            <p:ph type="ftr" idx="4"/>
          </p:nvPr>
        </p:nvSpPr>
        <p:spPr>
          <a:xfrm>
            <a:off x="3108960" y="6378120"/>
            <a:ext cx="292284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ldNum" idx="5"/>
          </p:nvPr>
        </p:nvSpPr>
        <p:spPr>
          <a:xfrm>
            <a:off x="658368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BF67AF6B-6F5C-4169-AF13-8E4DE8E52A90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6"/>
          </p:nvPr>
        </p:nvSpPr>
        <p:spPr>
          <a:xfrm>
            <a:off x="45720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46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g object 16" hidden="1"/>
          <p:cNvSpPr/>
          <p:nvPr/>
        </p:nvSpPr>
        <p:spPr>
          <a:xfrm>
            <a:off x="356760" y="0"/>
            <a:ext cx="1054440" cy="118548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85" name="PlaceHolder 1"/>
          <p:cNvSpPr>
            <a:spLocks noGrp="1"/>
          </p:cNvSpPr>
          <p:nvPr>
            <p:ph type="ftr" idx="7"/>
          </p:nvPr>
        </p:nvSpPr>
        <p:spPr>
          <a:xfrm>
            <a:off x="3108960" y="6378120"/>
            <a:ext cx="292284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sldNum" idx="8"/>
          </p:nvPr>
        </p:nvSpPr>
        <p:spPr>
          <a:xfrm>
            <a:off x="658368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6C57038F-A6DA-4771-8163-F9F7AB70FD0E}" type="slidenum">
              <a:rPr lang="ru-RU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‹#›</a:t>
            </a:fld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dt" idx="9"/>
          </p:nvPr>
        </p:nvSpPr>
        <p:spPr>
          <a:xfrm>
            <a:off x="45720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empora LGC Uni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empora LGC Uni"/>
              </a:rPr>
              <a:t>&lt;дата/время&gt;</a:t>
            </a:r>
          </a:p>
        </p:txBody>
      </p:sp>
      <p:sp>
        <p:nvSpPr>
          <p:cNvPr id="8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r>
              <a:rPr lang="ru-RU" sz="4400" b="0" strike="noStrike" spc="-1">
                <a:solidFill>
                  <a:srgbClr val="000000"/>
                </a:solidFill>
                <a:latin typeface="Open Sans"/>
              </a:rPr>
              <a:t>Для правки текста заглавия щёлкните мышью</a:t>
            </a:r>
          </a:p>
        </p:txBody>
      </p:sp>
      <p:sp>
        <p:nvSpPr>
          <p:cNvPr id="8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Open Sans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solidFill>
                  <a:srgbClr val="000000"/>
                </a:solidFill>
                <a:latin typeface="Open Sans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000000"/>
                </a:solidFill>
                <a:latin typeface="Open Sans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Open Sans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object 2"/>
          <p:cNvSpPr/>
          <p:nvPr/>
        </p:nvSpPr>
        <p:spPr>
          <a:xfrm>
            <a:off x="380880" y="2819520"/>
            <a:ext cx="8454960" cy="342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97920" rIns="0" bIns="0" anchor="t">
            <a:spAutoFit/>
          </a:bodyPr>
          <a:lstStyle/>
          <a:p>
            <a:pPr marL="720" algn="ctr">
              <a:lnSpc>
                <a:spcPct val="100000"/>
              </a:lnSpc>
              <a:spcBef>
                <a:spcPts val="771"/>
              </a:spcBef>
            </a:pPr>
            <a:r>
              <a:rPr lang="ru-RU" sz="2800" b="1" strike="noStrike" spc="-7">
                <a:solidFill>
                  <a:srgbClr val="000000"/>
                </a:solidFill>
                <a:latin typeface="Times New Roman"/>
                <a:ea typeface="DejaVu Sans"/>
              </a:rPr>
              <a:t>Доклад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  <a:p>
            <a:pPr marL="1224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trike="noStrike" spc="-21">
                <a:solidFill>
                  <a:srgbClr val="000000"/>
                </a:solidFill>
                <a:latin typeface="Times New Roman"/>
                <a:ea typeface="DejaVu Sans"/>
              </a:rPr>
              <a:t>Центрального </a:t>
            </a:r>
            <a:r>
              <a:rPr lang="ru-RU" sz="28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управления  Ростехнадзора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  <a:p>
            <a:pPr marL="12240" algn="ctr">
              <a:lnSpc>
                <a:spcPct val="100000"/>
              </a:lnSpc>
              <a:spcBef>
                <a:spcPts val="675"/>
              </a:spcBef>
            </a:pP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  <a:p>
            <a:pPr marL="12240" algn="ctr">
              <a:lnSpc>
                <a:spcPct val="100000"/>
              </a:lnSpc>
              <a:spcBef>
                <a:spcPts val="675"/>
              </a:spcBef>
            </a:pPr>
            <a:r>
              <a:rPr lang="ru-RU" sz="2800" b="1" strike="noStrike" spc="-12">
                <a:solidFill>
                  <a:srgbClr val="000000"/>
                </a:solidFill>
                <a:latin typeface="Times New Roman"/>
                <a:ea typeface="DejaVu Sans"/>
              </a:rPr>
              <a:t>«Основные новации нормативного-правового регулирования в сфере деятельности Ростехнадзора в 2024 году»</a:t>
            </a: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  <a:p>
            <a:pPr marL="12240" algn="ctr">
              <a:lnSpc>
                <a:spcPct val="100000"/>
              </a:lnSpc>
              <a:spcBef>
                <a:spcPts val="675"/>
              </a:spcBef>
            </a:pPr>
            <a:endParaRPr lang="ru-RU" sz="28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3" name="object 3"/>
          <p:cNvSpPr/>
          <p:nvPr/>
        </p:nvSpPr>
        <p:spPr>
          <a:xfrm>
            <a:off x="152280" y="76320"/>
            <a:ext cx="3425760" cy="296856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object 113"/>
          <p:cNvSpPr/>
          <p:nvPr/>
        </p:nvSpPr>
        <p:spPr>
          <a:xfrm>
            <a:off x="-37440" y="32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255320" y="219600"/>
            <a:ext cx="76258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0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Нормативно-Правовые акты, вступившие в законную силу в 2024 году </a:t>
            </a:r>
            <a:r>
              <a:rPr sz="2400"/>
              <a:t/>
            </a:r>
            <a:br>
              <a:rPr sz="2400"/>
            </a:br>
            <a:endParaRPr lang="ru-RU" sz="2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6" name="object 115"/>
          <p:cNvSpPr/>
          <p:nvPr/>
        </p:nvSpPr>
        <p:spPr>
          <a:xfrm rot="21579000">
            <a:off x="227880" y="0"/>
            <a:ext cx="1054440" cy="1063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37" name="Прямоугольник 4"/>
          <p:cNvSpPr/>
          <p:nvPr/>
        </p:nvSpPr>
        <p:spPr>
          <a:xfrm>
            <a:off x="8458200" y="6324480"/>
            <a:ext cx="348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888888"/>
                </a:solidFill>
                <a:latin typeface="Times New Roman"/>
                <a:ea typeface="DejaVu Sans"/>
              </a:rPr>
              <a:t>1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8" name="TextBox 47"/>
          <p:cNvSpPr/>
          <p:nvPr/>
        </p:nvSpPr>
        <p:spPr>
          <a:xfrm>
            <a:off x="900000" y="2028960"/>
            <a:ext cx="6840720" cy="54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0" i="1" strike="noStrike" spc="-1">
                <a:solidFill>
                  <a:srgbClr val="FFFFFF"/>
                </a:solidFill>
                <a:latin typeface="Arial"/>
                <a:ea typeface="DejaVu Sans"/>
              </a:rPr>
              <a:t>Федеральный закон от 25 декабря.2023 г. № 637-ФЗ </a:t>
            </a:r>
            <a:r>
              <a:rPr lang="ru-RU" sz="1000" b="1" strike="noStrike" spc="-1">
                <a:solidFill>
                  <a:srgbClr val="FFFFFF"/>
                </a:solidFill>
                <a:latin typeface="Arial"/>
                <a:ea typeface="DejaVu Sans"/>
              </a:rPr>
              <a:t>«О внесении изменений в Федеральный закон «О промышленной безопасности опасных производственых объектов» и отдельные законодательные акты Российской Федерации»</a:t>
            </a:r>
            <a:endParaRPr lang="ru-RU" sz="1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9" name="TextBox 5"/>
          <p:cNvSpPr/>
          <p:nvPr/>
        </p:nvSpPr>
        <p:spPr>
          <a:xfrm>
            <a:off x="1257840" y="4621680"/>
            <a:ext cx="7520040" cy="2224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ts val="1001"/>
              </a:lnSpc>
              <a:spcBef>
                <a:spcPts val="601"/>
              </a:spcBef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институт аудита систем управления промышленной безопасностью;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500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продление сроков эксплуатации ЗС на ОПО на основании решения руководителя эксплуатирующей организации с учетом результатов ЭПБ;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сокращение предельного срока эксплуатации ТУ без проведения ЭПБ с 20 до 10 лет;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подтверждение компетентности экспертов одним из 2 способов (аттестация);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расширение сферы применения обоснования безопасности;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285840" lvl="1" indent="-28584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внесены изменения в Федеральный закон от 4 мая 2011 г. № 99-ФЗ «О лицензировании отдельных видов деятельности»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1001"/>
              </a:lnSpc>
              <a:spcBef>
                <a:spcPts val="601"/>
              </a:spcBef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just">
              <a:lnSpc>
                <a:spcPts val="1001"/>
              </a:lnSpc>
              <a:spcBef>
                <a:spcPts val="601"/>
              </a:spcBef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0" name="Прямоугольник 31"/>
          <p:cNvSpPr/>
          <p:nvPr/>
        </p:nvSpPr>
        <p:spPr>
          <a:xfrm>
            <a:off x="1447920" y="1284480"/>
            <a:ext cx="663408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Российской Федерации от 9 декабря 2023 г. № 2092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 внесении изменений  в некоторые акты Правительства Российской Федерации» 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1" name="object 113"/>
          <p:cNvSpPr/>
          <p:nvPr/>
        </p:nvSpPr>
        <p:spPr>
          <a:xfrm>
            <a:off x="1174680" y="3941640"/>
            <a:ext cx="7603200" cy="723240"/>
          </a:xfrm>
          <a:custGeom>
            <a:avLst/>
            <a:gdLst>
              <a:gd name="textAreaLeft" fmla="*/ 0 w 7603200"/>
              <a:gd name="textAreaRight" fmla="*/ 7606440 w 76032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Федеральный закон от 25 декабря 2023 г. № 637-ФЗ «О внесении изменений в Федеральный закон «О промышленной безопасности опасных производственных объектов» и отдельные законодательные акты Российской Федерации»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2" name="Рисунок 16"/>
          <p:cNvPicPr/>
          <p:nvPr/>
        </p:nvPicPr>
        <p:blipFill>
          <a:blip r:embed="rId4"/>
          <a:stretch/>
        </p:blipFill>
        <p:spPr>
          <a:xfrm>
            <a:off x="353520" y="394056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43" name="object 113"/>
          <p:cNvSpPr/>
          <p:nvPr/>
        </p:nvSpPr>
        <p:spPr>
          <a:xfrm>
            <a:off x="1171440" y="1531080"/>
            <a:ext cx="7596000" cy="723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Федеральный закон от 14 ноября 2023 г. № 534-ФЗ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 внесении изменений в Федеральный закон «О промышленной безопасности опасных производственных объектов»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44" name="Рисунок 20"/>
          <p:cNvPicPr/>
          <p:nvPr/>
        </p:nvPicPr>
        <p:blipFill>
          <a:blip r:embed="rId4"/>
          <a:stretch/>
        </p:blipFill>
        <p:spPr>
          <a:xfrm>
            <a:off x="259560" y="154584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45" name="Прямоугольник 2"/>
          <p:cNvSpPr/>
          <p:nvPr/>
        </p:nvSpPr>
        <p:spPr>
          <a:xfrm>
            <a:off x="1174680" y="2472120"/>
            <a:ext cx="7585200" cy="1030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lvl="1" indent="-284400" algn="just">
              <a:lnSpc>
                <a:spcPts val="13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случаи, при которых допускается не применять суммацию опасных веществ при определении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класса опасности ОПО;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457200" lvl="1" indent="-284400" algn="just">
              <a:lnSpc>
                <a:spcPts val="13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возможность разработки декларации ПБ для ОПО 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III 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или 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IV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классов опасности по инициативе эксплуатанта;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457200" lvl="1" indent="-284400" algn="just">
              <a:lnSpc>
                <a:spcPts val="1001"/>
              </a:lnSpc>
              <a:spcBef>
                <a:spcPts val="601"/>
              </a:spcBef>
              <a:buClr>
                <a:srgbClr val="000000"/>
              </a:buClr>
              <a:buFont typeface="Wingdings" charset="2"/>
              <a:buChar char=""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особенности классификации смежных ОПО трубопроводного транспорта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object 113"/>
          <p:cNvSpPr/>
          <p:nvPr/>
        </p:nvSpPr>
        <p:spPr>
          <a:xfrm>
            <a:off x="16560" y="86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752480" y="158040"/>
            <a:ext cx="60166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Нормативно-Правовые акты, вступившие в законную силу в 2024 году 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8" name="object 115"/>
          <p:cNvSpPr/>
          <p:nvPr/>
        </p:nvSpPr>
        <p:spPr>
          <a:xfrm>
            <a:off x="228600" y="0"/>
            <a:ext cx="1054440" cy="10634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49" name="Прямоугольник 4"/>
          <p:cNvSpPr/>
          <p:nvPr/>
        </p:nvSpPr>
        <p:spPr>
          <a:xfrm>
            <a:off x="8458200" y="6324480"/>
            <a:ext cx="348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0" name="object 113"/>
          <p:cNvSpPr/>
          <p:nvPr/>
        </p:nvSpPr>
        <p:spPr>
          <a:xfrm>
            <a:off x="1053000" y="2380320"/>
            <a:ext cx="7596000" cy="948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948240"/>
              <a:gd name="textAreaBottom" fmla="*/ 951480 h 948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Приказ </a:t>
            </a:r>
            <a:r>
              <a:rPr lang="ru-RU" sz="1200" b="0" strike="noStrike" spc="-1" dirty="0" err="1">
                <a:solidFill>
                  <a:srgbClr val="FFFFFF"/>
                </a:solidFill>
                <a:latin typeface="Times New Roman"/>
                <a:ea typeface="Calibri"/>
              </a:rPr>
              <a:t>Ростехнадзора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от 9 августа 2023 г. № 285 «Об утверждении Перечня областей аттестации 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в области промышленной безопасности, по вопросам безопасности гидротехнических сооружений, безопасности в сфере электроэнергетики»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1" name="object 113"/>
          <p:cNvSpPr/>
          <p:nvPr/>
        </p:nvSpPr>
        <p:spPr>
          <a:xfrm>
            <a:off x="1053000" y="1409760"/>
            <a:ext cx="7596000" cy="723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Российской Федерации от 13 января 2023 г.  №</a:t>
            </a:r>
            <a:r>
              <a:rPr lang="en-US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13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«Об аттестации в области промышленной безопасности, по вопросам безопасности гидротехнических сооружений, безопасности в сфере электроэнергетики»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2" name="object 113"/>
          <p:cNvSpPr/>
          <p:nvPr/>
        </p:nvSpPr>
        <p:spPr>
          <a:xfrm>
            <a:off x="1053000" y="3524400"/>
            <a:ext cx="7596000" cy="723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Российской Федерации от 20 сентября 2023 г. №1744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«Об организации безопасного использования и содержания лифтов, подъемных платформ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для инвалидов, пассажирских конвейеров (движущихся пешеходных дорожек) и эскалаторов,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за исключением эскалаторов в метрополитенах»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53" name="object 113"/>
          <p:cNvSpPr/>
          <p:nvPr/>
        </p:nvSpPr>
        <p:spPr>
          <a:xfrm>
            <a:off x="1059120" y="4498920"/>
            <a:ext cx="7571520" cy="723240"/>
          </a:xfrm>
          <a:custGeom>
            <a:avLst/>
            <a:gdLst>
              <a:gd name="textAreaLeft" fmla="*/ 0 w 7571520"/>
              <a:gd name="textAreaRight" fmla="*/ 7574760 w 757152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Российской Федерации от 29 июля 2023 г. № 1233 «О внесении изменений в Правила организации и осуществления производственного контроля за соблюдением требований промышленной безопасности»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54" name="Рисунок 15"/>
          <p:cNvPicPr/>
          <p:nvPr/>
        </p:nvPicPr>
        <p:blipFill>
          <a:blip r:embed="rId3"/>
          <a:stretch/>
        </p:blipFill>
        <p:spPr>
          <a:xfrm>
            <a:off x="201240" y="449892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55" name="Рисунок 21"/>
          <p:cNvPicPr/>
          <p:nvPr/>
        </p:nvPicPr>
        <p:blipFill>
          <a:blip r:embed="rId3"/>
          <a:stretch/>
        </p:blipFill>
        <p:spPr>
          <a:xfrm>
            <a:off x="201240" y="352440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23"/>
          <p:cNvPicPr/>
          <p:nvPr/>
        </p:nvPicPr>
        <p:blipFill>
          <a:blip r:embed="rId3"/>
          <a:stretch/>
        </p:blipFill>
        <p:spPr>
          <a:xfrm>
            <a:off x="166320" y="139068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58" name="object 113"/>
          <p:cNvSpPr/>
          <p:nvPr/>
        </p:nvSpPr>
        <p:spPr>
          <a:xfrm>
            <a:off x="1042560" y="5467680"/>
            <a:ext cx="7571520" cy="723240"/>
          </a:xfrm>
          <a:custGeom>
            <a:avLst/>
            <a:gdLst>
              <a:gd name="textAreaLeft" fmla="*/ 0 w 7571520"/>
              <a:gd name="textAreaRight" fmla="*/ 7574760 w 757152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9 августа 2024 г. № 1067 «О внесении изменения в постановление Правительства Российской Федерации от 12 марта 2022 г. № 353»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59" name="Рисунок 18"/>
          <p:cNvPicPr/>
          <p:nvPr/>
        </p:nvPicPr>
        <p:blipFill>
          <a:blip r:embed="rId3"/>
          <a:stretch/>
        </p:blipFill>
        <p:spPr>
          <a:xfrm>
            <a:off x="228600" y="546732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23"/>
          <p:cNvPicPr/>
          <p:nvPr/>
        </p:nvPicPr>
        <p:blipFill>
          <a:blip r:embed="rId4"/>
          <a:stretch/>
        </p:blipFill>
        <p:spPr>
          <a:xfrm>
            <a:off x="220680" y="2530800"/>
            <a:ext cx="598320" cy="64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object 1"/>
          <p:cNvSpPr/>
          <p:nvPr/>
        </p:nvSpPr>
        <p:spPr>
          <a:xfrm>
            <a:off x="16560" y="86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1752480" y="158040"/>
            <a:ext cx="60166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  <a:ea typeface="DejaVu Sans"/>
              </a:rPr>
              <a:t>Нормативно-Правовые акты, вступившие в законную силу в 2024 году 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2" name="object 6"/>
          <p:cNvSpPr/>
          <p:nvPr/>
        </p:nvSpPr>
        <p:spPr>
          <a:xfrm>
            <a:off x="228600" y="0"/>
            <a:ext cx="1054440" cy="106344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63" name="Прямоугольник 1"/>
          <p:cNvSpPr/>
          <p:nvPr/>
        </p:nvSpPr>
        <p:spPr>
          <a:xfrm>
            <a:off x="8458200" y="6324480"/>
            <a:ext cx="34812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4" name="object 7"/>
          <p:cNvSpPr/>
          <p:nvPr/>
        </p:nvSpPr>
        <p:spPr>
          <a:xfrm>
            <a:off x="1053000" y="2380320"/>
            <a:ext cx="7596000" cy="948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948240"/>
              <a:gd name="textAreaBottom" fmla="*/ 951480 h 948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pen Sans"/>
                <a:ea typeface="Tahoma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Приказ </a:t>
            </a:r>
            <a:r>
              <a:rPr lang="ru-RU" sz="1200" b="0" strike="noStrike" spc="-1" dirty="0" err="1">
                <a:solidFill>
                  <a:srgbClr val="FFFFFF"/>
                </a:solidFill>
                <a:latin typeface="Times New Roman"/>
                <a:ea typeface="Calibri"/>
              </a:rPr>
              <a:t>Ростехнадзора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от 20 февраля 2024 г. № 60 «О внесении изменений </a:t>
            </a:r>
            <a:r>
              <a:rPr sz="1200" dirty="0"/>
              <a:t/>
            </a:r>
            <a:br>
              <a:rPr sz="1200" dirty="0"/>
            </a:b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в федеральные нормы и правила в области промышленной безопасности «Правила проведения экспертизы промышленной безопасности», утвержденные приказом Федеральной службы по экологическому, технологическому и атомному надзору от 20 октября 2020 г. № 420»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5" name="object 8"/>
          <p:cNvSpPr/>
          <p:nvPr/>
        </p:nvSpPr>
        <p:spPr>
          <a:xfrm>
            <a:off x="1053000" y="1409760"/>
            <a:ext cx="7596000" cy="723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9 сентября 2023 г. № 1476 «О внесении изменений в Положение об аттестации экспертов в области промышленной безопасности»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6" name="object 13"/>
          <p:cNvSpPr/>
          <p:nvPr/>
        </p:nvSpPr>
        <p:spPr>
          <a:xfrm>
            <a:off x="1053000" y="3524400"/>
            <a:ext cx="7596000" cy="723240"/>
          </a:xfrm>
          <a:custGeom>
            <a:avLst/>
            <a:gdLst>
              <a:gd name="textAreaLeft" fmla="*/ 0 w 7596000"/>
              <a:gd name="textAreaRight" fmla="*/ 7599240 w 7596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Open Sans"/>
                <a:ea typeface="DejaVu Sans"/>
              </a:rPr>
              <a:t> </a:t>
            </a:r>
            <a:r>
              <a:rPr lang="ru-RU" sz="11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Приказ Ростехнадзора от 22 января 2024 г. № 16 «О внесении изменений </a:t>
            </a:r>
            <a:r>
              <a:rPr sz="1400"/>
              <a:t/>
            </a:r>
            <a:br>
              <a:rPr sz="1400"/>
            </a:br>
            <a:r>
              <a:rPr lang="ru-RU" sz="11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в федеральные нормы и правила в области промышленной безопасности «Правила безопасности опасных производственных объектов, на которых используются подъемные сооружения», утвержденные приказом Федеральной службы по экологическому, технологическому и атомному надзору от 26 ноября 2020 г. №</a:t>
            </a: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461»</a:t>
            </a: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67" name="object 21"/>
          <p:cNvSpPr/>
          <p:nvPr/>
        </p:nvSpPr>
        <p:spPr>
          <a:xfrm>
            <a:off x="1059120" y="4498920"/>
            <a:ext cx="7571520" cy="723240"/>
          </a:xfrm>
          <a:custGeom>
            <a:avLst/>
            <a:gdLst>
              <a:gd name="textAreaLeft" fmla="*/ 0 w 7571520"/>
              <a:gd name="textAreaRight" fmla="*/ 7574760 w 757152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Федеральный закон от 29 мая 2024   г. № 191-ФЗ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«О внесении изменений в Федеральный закон «О безопасности гидротехнических сооружений и статью 48.1 Градостроительного кодекса Российской Федерации»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68" name="Рисунок 1"/>
          <p:cNvPicPr/>
          <p:nvPr/>
        </p:nvPicPr>
        <p:blipFill>
          <a:blip r:embed="rId3"/>
          <a:stretch/>
        </p:blipFill>
        <p:spPr>
          <a:xfrm>
            <a:off x="201240" y="449892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71" name="Рисунок 9"/>
          <p:cNvPicPr/>
          <p:nvPr/>
        </p:nvPicPr>
        <p:blipFill>
          <a:blip r:embed="rId3"/>
          <a:stretch/>
        </p:blipFill>
        <p:spPr>
          <a:xfrm>
            <a:off x="166320" y="139068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72" name="object 22"/>
          <p:cNvSpPr/>
          <p:nvPr/>
        </p:nvSpPr>
        <p:spPr>
          <a:xfrm>
            <a:off x="1042560" y="5467680"/>
            <a:ext cx="7571520" cy="723240"/>
          </a:xfrm>
          <a:custGeom>
            <a:avLst/>
            <a:gdLst>
              <a:gd name="textAreaLeft" fmla="*/ 0 w 7571520"/>
              <a:gd name="textAreaRight" fmla="*/ 7574760 w 757152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4 мая 2024 г. № 576 «Об аттестации экспертов в области безопасности гидротехнических сооружений» 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3" name="Рисунок 12"/>
          <p:cNvPicPr/>
          <p:nvPr/>
        </p:nvPicPr>
        <p:blipFill>
          <a:blip r:embed="rId3"/>
          <a:stretch/>
        </p:blipFill>
        <p:spPr>
          <a:xfrm>
            <a:off x="228600" y="546732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23"/>
          <p:cNvPicPr/>
          <p:nvPr/>
        </p:nvPicPr>
        <p:blipFill>
          <a:blip r:embed="rId4"/>
          <a:stretch/>
        </p:blipFill>
        <p:spPr>
          <a:xfrm>
            <a:off x="205200" y="2528662"/>
            <a:ext cx="598320" cy="647280"/>
          </a:xfrm>
          <a:prstGeom prst="rect">
            <a:avLst/>
          </a:prstGeom>
          <a:ln w="0">
            <a:noFill/>
          </a:ln>
        </p:spPr>
      </p:pic>
      <p:pic>
        <p:nvPicPr>
          <p:cNvPr id="17" name="Рисунок 23"/>
          <p:cNvPicPr/>
          <p:nvPr/>
        </p:nvPicPr>
        <p:blipFill>
          <a:blip r:embed="rId4"/>
          <a:stretch/>
        </p:blipFill>
        <p:spPr>
          <a:xfrm>
            <a:off x="228600" y="3562380"/>
            <a:ext cx="598320" cy="64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object 113"/>
          <p:cNvSpPr/>
          <p:nvPr/>
        </p:nvSpPr>
        <p:spPr>
          <a:xfrm>
            <a:off x="16560" y="86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752480" y="158040"/>
            <a:ext cx="60166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  <a:ea typeface="Tahoma"/>
              </a:rPr>
              <a:t>Нормативно-Правовые акты, вступившие в законную силу в 2024 году 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6" name="object 115"/>
          <p:cNvSpPr/>
          <p:nvPr/>
        </p:nvSpPr>
        <p:spPr>
          <a:xfrm>
            <a:off x="228600" y="0"/>
            <a:ext cx="1054440" cy="1063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77" name="Прямоугольник 4"/>
          <p:cNvSpPr/>
          <p:nvPr/>
        </p:nvSpPr>
        <p:spPr>
          <a:xfrm>
            <a:off x="8458200" y="6324480"/>
            <a:ext cx="348120" cy="649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888888"/>
                </a:solidFill>
                <a:latin typeface="Times New Roman"/>
                <a:ea typeface="DejaVu Sans"/>
              </a:rPr>
              <a:t>4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44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marL="12600">
              <a:lnSpc>
                <a:spcPct val="100000"/>
              </a:lnSpc>
              <a:spcBef>
                <a:spcPts val="99"/>
              </a:spcBef>
            </a:pP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8" name="object 113"/>
          <p:cNvSpPr/>
          <p:nvPr/>
        </p:nvSpPr>
        <p:spPr>
          <a:xfrm>
            <a:off x="1053000" y="2380320"/>
            <a:ext cx="7753320" cy="127404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1274040"/>
              <a:gd name="textAreaBottom" fmla="*/ 1277280 h 12740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Open Sans"/>
                <a:ea typeface="Tahoma"/>
              </a:rPr>
              <a:t> 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Приказ </a:t>
            </a:r>
            <a:r>
              <a:rPr lang="ru-RU" sz="1200" b="0" strike="noStrike" spc="-1" dirty="0" err="1">
                <a:solidFill>
                  <a:srgbClr val="FFFFFF"/>
                </a:solidFill>
                <a:latin typeface="Times New Roman"/>
                <a:ea typeface="Calibri"/>
              </a:rPr>
              <a:t>Ростехнадзора</a:t>
            </a: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от 21 декабря 2023 г. № 468 «О внесении изменения в перечень индикаторов риска нарушения обязательных требований, используемых при осуществлении федерального государственного надзора в области безопасности гидротехнических сооружений (за исключением портовых и судоходных гидротехнических сооружений), утверждённый приказом Федеральной службы по экологическому, технологическому и атомному надзору от 20 июля 2023 г. № 268»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9" name="object 113"/>
          <p:cNvSpPr/>
          <p:nvPr/>
        </p:nvSpPr>
        <p:spPr>
          <a:xfrm>
            <a:off x="1053000" y="1409760"/>
            <a:ext cx="7753320" cy="87048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870480"/>
              <a:gd name="textAreaBottom" fmla="*/ 873720 h 870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Open Sans"/>
                <a:ea typeface="Tahoma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24 мая 2024 г. № 668 «О внесении изменений в постановление Правительства Российской Федерации от 30 июня 2021 г.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№ 1087»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0" name="object 113"/>
          <p:cNvSpPr/>
          <p:nvPr/>
        </p:nvSpPr>
        <p:spPr>
          <a:xfrm>
            <a:off x="1053000" y="3868920"/>
            <a:ext cx="7753320" cy="76140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761400"/>
              <a:gd name="textAreaBottom" fmla="*/ 764640 h 76140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11 декабря 2023 г. № 2122 «О внесении изменений в постановление Правительства Российской Федерации от 31 декабря 2020 г. № 2451»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ct val="100000"/>
              </a:lnSpc>
            </a:pPr>
            <a:endParaRPr lang="ru-RU" sz="14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1" name="Рисунок 15"/>
          <p:cNvPicPr/>
          <p:nvPr/>
        </p:nvPicPr>
        <p:blipFill>
          <a:blip r:embed="rId4"/>
          <a:stretch/>
        </p:blipFill>
        <p:spPr>
          <a:xfrm>
            <a:off x="209160" y="387432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82" name="object 113"/>
          <p:cNvSpPr/>
          <p:nvPr/>
        </p:nvSpPr>
        <p:spPr>
          <a:xfrm>
            <a:off x="1053000" y="4845240"/>
            <a:ext cx="7753320" cy="72324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Приказ Ростехнадзора от 28 декабря 2023 г. № 495 «Об утверждении порядка ведения реестра лифтов, подъемных платформ для инвалидов,пассажирских конвейеров (движущихся пешеходных дорожек) и эскалаторов, за исключением эскалаторов в метрополитенах, подлежащих учету Федеральной службой по экологическому, технологическому и атомному надзору»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4" name="Рисунок 23"/>
          <p:cNvPicPr/>
          <p:nvPr/>
        </p:nvPicPr>
        <p:blipFill>
          <a:blip r:embed="rId5"/>
          <a:stretch/>
        </p:blipFill>
        <p:spPr>
          <a:xfrm>
            <a:off x="228953" y="2637540"/>
            <a:ext cx="598320" cy="647280"/>
          </a:xfrm>
          <a:prstGeom prst="rect">
            <a:avLst/>
          </a:prstGeom>
          <a:ln w="0">
            <a:noFill/>
          </a:ln>
        </p:spPr>
      </p:pic>
      <p:sp>
        <p:nvSpPr>
          <p:cNvPr id="185" name="object 113"/>
          <p:cNvSpPr/>
          <p:nvPr/>
        </p:nvSpPr>
        <p:spPr>
          <a:xfrm>
            <a:off x="1053000" y="5730840"/>
            <a:ext cx="7753320" cy="82116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821160"/>
              <a:gd name="textAreaBottom" fmla="*/ 824400 h 82116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13 сентября 2023 г. № 1498 «О внесении изменений в Правила подготовки, рассмотрения и согласования планов и схем развития горных работ по видам полезных ископаемых»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6" name="Рисунок 29"/>
          <p:cNvPicPr/>
          <p:nvPr/>
        </p:nvPicPr>
        <p:blipFill>
          <a:blip r:embed="rId4"/>
          <a:stretch/>
        </p:blipFill>
        <p:spPr>
          <a:xfrm>
            <a:off x="209160" y="573660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15"/>
          <p:cNvPicPr/>
          <p:nvPr/>
        </p:nvPicPr>
        <p:blipFill>
          <a:blip r:embed="rId4"/>
          <a:stretch/>
        </p:blipFill>
        <p:spPr>
          <a:xfrm>
            <a:off x="209160" y="144918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23"/>
          <p:cNvPicPr/>
          <p:nvPr/>
        </p:nvPicPr>
        <p:blipFill>
          <a:blip r:embed="rId5"/>
          <a:stretch/>
        </p:blipFill>
        <p:spPr>
          <a:xfrm>
            <a:off x="248040" y="4845240"/>
            <a:ext cx="598320" cy="647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ject 9"/>
          <p:cNvSpPr/>
          <p:nvPr/>
        </p:nvSpPr>
        <p:spPr>
          <a:xfrm>
            <a:off x="16560" y="86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1752480" y="158040"/>
            <a:ext cx="60166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  <a:ea typeface="Tahoma"/>
              </a:rPr>
              <a:t>Нормативно-Правовые акты, вступившие в  силу в 2024 году  и вступающие в  силу в 2025  году 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9" name="object 10"/>
          <p:cNvSpPr/>
          <p:nvPr/>
        </p:nvSpPr>
        <p:spPr>
          <a:xfrm>
            <a:off x="228600" y="0"/>
            <a:ext cx="1054440" cy="1063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190" name="Прямоугольник 7"/>
          <p:cNvSpPr/>
          <p:nvPr/>
        </p:nvSpPr>
        <p:spPr>
          <a:xfrm>
            <a:off x="8458200" y="6324480"/>
            <a:ext cx="34812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44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1" name="object 11"/>
          <p:cNvSpPr/>
          <p:nvPr/>
        </p:nvSpPr>
        <p:spPr>
          <a:xfrm>
            <a:off x="1053000" y="2380320"/>
            <a:ext cx="7753320" cy="127404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1274040"/>
              <a:gd name="textAreaBottom" fmla="*/ 1277280 h 12740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FFFFFF"/>
                </a:solidFill>
                <a:latin typeface="Times New Roman"/>
                <a:ea typeface="Calibri"/>
              </a:rPr>
              <a:t> Приказ Министерства энергетики Российской Федерации от 13 ноября 2024 г. № 2234 «Об утверждении Правил обеспечения готовности к отопительному периоду и Порядка проведения оценки обеспечения готовности к отопительному периоду»  (вступает в законную силу в с 1 марта 2025 г.)</a:t>
            </a:r>
            <a:endParaRPr lang="ru-RU" sz="1200" b="0" strike="noStrike" spc="-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2" name="object 12"/>
          <p:cNvSpPr/>
          <p:nvPr/>
        </p:nvSpPr>
        <p:spPr>
          <a:xfrm>
            <a:off x="1053000" y="1409760"/>
            <a:ext cx="7753320" cy="87048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870480"/>
              <a:gd name="textAreaBottom" fmla="*/ 873720 h 870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Постановление Правительства Российской Федерации от 22 апреля 2024 г. № 520 «О внесении изменений в постановление Правительства Российской Федерации от 30 июня 2021 г. №1082»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3" name="object 14"/>
          <p:cNvSpPr/>
          <p:nvPr/>
        </p:nvSpPr>
        <p:spPr>
          <a:xfrm>
            <a:off x="1080000" y="3956040"/>
            <a:ext cx="7740000" cy="723240"/>
          </a:xfrm>
          <a:custGeom>
            <a:avLst/>
            <a:gdLst>
              <a:gd name="textAreaLeft" fmla="*/ 0 w 7740000"/>
              <a:gd name="textAreaRight" fmla="*/ 7742880 w 7740000"/>
              <a:gd name="textAreaTop" fmla="*/ 0 h 723240"/>
              <a:gd name="textAreaBottom" fmla="*/ 726480 h 72324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Федеральный закон от 8 августа 2024 г. № 311-ФЗ «О внесении изменений в Федеральный закон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«О теплоснабжении» и отдельные законодательные акты Российской Федерации» </a:t>
            </a:r>
            <a:r>
              <a:rPr sz="1200"/>
              <a:t/>
            </a:r>
            <a:br>
              <a:rPr sz="1200"/>
            </a:b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(вступает законную в силу с 1 марта 2025 г.)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4" name="Рисунок 4"/>
          <p:cNvPicPr/>
          <p:nvPr/>
        </p:nvPicPr>
        <p:blipFill>
          <a:blip r:embed="rId4"/>
          <a:stretch/>
        </p:blipFill>
        <p:spPr>
          <a:xfrm>
            <a:off x="228600" y="391788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197" name="object 15"/>
          <p:cNvSpPr/>
          <p:nvPr/>
        </p:nvSpPr>
        <p:spPr>
          <a:xfrm>
            <a:off x="1080000" y="5118120"/>
            <a:ext cx="7753320" cy="82116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821160"/>
              <a:gd name="textAreaBottom" fmla="*/ 824400 h 82116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  </a:t>
            </a: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Calibri"/>
              </a:rPr>
              <a:t>Постановление Правительства Российской Федерации от 21 октября 2024 г. № 1410 «О внесении изменений в постановление Правительства Российской Федерации от 12 октября 2020 г. № 1661» (вступает в силу с 1 марта 2025 г.)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98" name="Рисунок 7"/>
          <p:cNvPicPr/>
          <p:nvPr/>
        </p:nvPicPr>
        <p:blipFill>
          <a:blip r:embed="rId4"/>
          <a:stretch/>
        </p:blipFill>
        <p:spPr>
          <a:xfrm>
            <a:off x="228953" y="5156965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15"/>
          <p:cNvPicPr/>
          <p:nvPr/>
        </p:nvPicPr>
        <p:blipFill>
          <a:blip r:embed="rId4"/>
          <a:stretch/>
        </p:blipFill>
        <p:spPr>
          <a:xfrm>
            <a:off x="228600" y="1450080"/>
            <a:ext cx="637200" cy="761400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15"/>
          <p:cNvPicPr/>
          <p:nvPr/>
        </p:nvPicPr>
        <p:blipFill>
          <a:blip r:embed="rId4"/>
          <a:stretch/>
        </p:blipFill>
        <p:spPr>
          <a:xfrm>
            <a:off x="228600" y="2526480"/>
            <a:ext cx="637200" cy="761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ject 16"/>
          <p:cNvSpPr/>
          <p:nvPr/>
        </p:nvSpPr>
        <p:spPr>
          <a:xfrm>
            <a:off x="16560" y="8640"/>
            <a:ext cx="9140760" cy="1068480"/>
          </a:xfrm>
          <a:custGeom>
            <a:avLst/>
            <a:gdLst>
              <a:gd name="textAreaLeft" fmla="*/ 0 w 9140760"/>
              <a:gd name="textAreaRight" fmla="*/ 9144000 w 9140760"/>
              <a:gd name="textAreaTop" fmla="*/ 0 h 1068480"/>
              <a:gd name="textAreaBottom" fmla="*/ 1071720 h 106848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1752480" y="158040"/>
            <a:ext cx="601668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Tahoma"/>
              </a:rPr>
              <a:t> </a:t>
            </a:r>
            <a:r>
              <a:rPr lang="ru-RU" sz="2000" b="0" strike="noStrike" cap="all" spc="-1">
                <a:solidFill>
                  <a:srgbClr val="FFFFFF"/>
                </a:solidFill>
                <a:latin typeface="Times New Roman"/>
                <a:ea typeface="Tahoma"/>
              </a:rPr>
              <a:t>Нормативно-Правовые акты, вступающие в законную силу в 2025 году </a:t>
            </a:r>
            <a:r>
              <a:rPr sz="2000"/>
              <a:t/>
            </a:r>
            <a:br>
              <a:rPr sz="2000"/>
            </a:br>
            <a:endParaRPr lang="ru-RU" sz="2000" b="0" strike="noStrike" spc="-1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1" name="object 17"/>
          <p:cNvSpPr/>
          <p:nvPr/>
        </p:nvSpPr>
        <p:spPr>
          <a:xfrm>
            <a:off x="228600" y="0"/>
            <a:ext cx="1054440" cy="106344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Autofit/>
          </a:bodyPr>
          <a:lstStyle/>
          <a:p>
            <a:pPr algn="ctr">
              <a:lnSpc>
                <a:spcPct val="100000"/>
              </a:lnSpc>
            </a:pPr>
            <a:endParaRPr lang="ru-RU" sz="1800" b="0" strike="noStrike" spc="-1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202" name="object 20"/>
          <p:cNvSpPr/>
          <p:nvPr/>
        </p:nvSpPr>
        <p:spPr>
          <a:xfrm>
            <a:off x="1065600" y="1937520"/>
            <a:ext cx="7753320" cy="761400"/>
          </a:xfrm>
          <a:custGeom>
            <a:avLst/>
            <a:gdLst>
              <a:gd name="textAreaLeft" fmla="*/ 0 w 7753320"/>
              <a:gd name="textAreaRight" fmla="*/ 7756560 w 7753320"/>
              <a:gd name="textAreaTop" fmla="*/ 0 h 761400"/>
              <a:gd name="textAreaBottom" fmla="*/ 764640 h 761400"/>
            </a:gdLst>
            <a:ahLst/>
            <a:cxnLst/>
            <a:rect l="textAreaLeft" t="textAreaTop" r="textAreaRight" b="textAreaBottom"/>
            <a:pathLst>
              <a:path w="9144000" h="1071880">
                <a:moveTo>
                  <a:pt x="9144000" y="0"/>
                </a:moveTo>
                <a:lnTo>
                  <a:pt x="0" y="0"/>
                </a:lnTo>
                <a:lnTo>
                  <a:pt x="0" y="1071372"/>
                </a:lnTo>
                <a:lnTo>
                  <a:pt x="9144000" y="1071372"/>
                </a:lnTo>
                <a:lnTo>
                  <a:pt x="9144000" y="0"/>
                </a:lnTo>
                <a:close/>
              </a:path>
            </a:pathLst>
          </a:custGeom>
          <a:solidFill>
            <a:srgbClr val="2A5CA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Times New Roman"/>
                <a:ea typeface="DejaVu Sans"/>
              </a:rPr>
              <a:t>Федеральный закон от 12 июля  2024 г. № 176-ФЗ «О внесении изменений в части первую и вторую Налогового кодекса Российской Федерации,отдельные законодательные акты Российской Федерации и признании утратившими силу отдельных положений законодательных актов Российской Федерации» 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3" name="Рисунок 8"/>
          <p:cNvPicPr/>
          <p:nvPr/>
        </p:nvPicPr>
        <p:blipFill>
          <a:blip r:embed="rId4"/>
          <a:stretch/>
        </p:blipFill>
        <p:spPr>
          <a:xfrm>
            <a:off x="180000" y="1937520"/>
            <a:ext cx="637200" cy="761400"/>
          </a:xfrm>
          <a:prstGeom prst="rect">
            <a:avLst/>
          </a:prstGeom>
          <a:ln w="0">
            <a:noFill/>
          </a:ln>
        </p:spPr>
      </p:pic>
      <p:sp>
        <p:nvSpPr>
          <p:cNvPr id="204" name="PlaceHolder 2"/>
          <p:cNvSpPr>
            <a:spLocks noGrp="1"/>
          </p:cNvSpPr>
          <p:nvPr>
            <p:ph type="sldNum" idx="13"/>
          </p:nvPr>
        </p:nvSpPr>
        <p:spPr>
          <a:xfrm>
            <a:off x="6583680" y="6378120"/>
            <a:ext cx="2099880" cy="339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en-US" sz="1800" b="0" strike="noStrike" spc="-1">
                <a:solidFill>
                  <a:srgbClr val="B2B2B2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  <a:ea typeface="DejaVu Sans"/>
              </a:rPr>
              <a:t>6</a:t>
            </a:r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endParaRPr lang="ru-RU" sz="1800" b="0" strike="noStrike" spc="-1">
              <a:solidFill>
                <a:srgbClr val="000000"/>
              </a:solidFill>
              <a:latin typeface="Tempora LGC Uni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3" descr="C:\Users\Влад\Desktop\osha_plant.jpg"/>
          <p:cNvPicPr/>
          <p:nvPr/>
        </p:nvPicPr>
        <p:blipFill>
          <a:blip r:embed="rId2"/>
          <a:stretch/>
        </p:blipFill>
        <p:spPr>
          <a:xfrm>
            <a:off x="0" y="1219320"/>
            <a:ext cx="9140760" cy="6397560"/>
          </a:xfrm>
          <a:prstGeom prst="rect">
            <a:avLst/>
          </a:prstGeom>
          <a:ln w="0">
            <a:noFill/>
          </a:ln>
        </p:spPr>
      </p:pic>
      <p:sp>
        <p:nvSpPr>
          <p:cNvPr id="206" name="object 2"/>
          <p:cNvSpPr/>
          <p:nvPr/>
        </p:nvSpPr>
        <p:spPr>
          <a:xfrm>
            <a:off x="370800" y="2270160"/>
            <a:ext cx="8630280" cy="4016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  <a:p>
            <a:pPr>
              <a:lnSpc>
                <a:spcPct val="100000"/>
              </a:lnSpc>
            </a:pPr>
            <a:endParaRPr lang="ru-RU" sz="4400" b="0" strike="noStrike" spc="-1">
              <a:solidFill>
                <a:srgbClr val="000000"/>
              </a:solidFill>
              <a:latin typeface="Open Sans"/>
            </a:endParaRPr>
          </a:p>
          <a:p>
            <a:pPr algn="r">
              <a:lnSpc>
                <a:spcPct val="100000"/>
              </a:lnSpc>
              <a:spcBef>
                <a:spcPts val="3804"/>
              </a:spcBef>
            </a:pPr>
            <a:r>
              <a:rPr lang="ru-RU" sz="1200" b="0" strike="noStrike" spc="-1">
                <a:solidFill>
                  <a:srgbClr val="888888"/>
                </a:solidFill>
                <a:latin typeface="Calibri"/>
                <a:ea typeface="DejaVu Sans"/>
              </a:rPr>
              <a:t>28</a:t>
            </a:r>
            <a:endParaRPr lang="ru-RU" sz="1200" b="0" strike="noStrike" spc="-1">
              <a:solidFill>
                <a:srgbClr val="000000"/>
              </a:solidFill>
              <a:latin typeface="Open Sans"/>
            </a:endParaRPr>
          </a:p>
        </p:txBody>
      </p:sp>
      <p:grpSp>
        <p:nvGrpSpPr>
          <p:cNvPr id="207" name="object 3"/>
          <p:cNvGrpSpPr/>
          <p:nvPr/>
        </p:nvGrpSpPr>
        <p:grpSpPr>
          <a:xfrm>
            <a:off x="0" y="0"/>
            <a:ext cx="9140760" cy="1211400"/>
            <a:chOff x="0" y="0"/>
            <a:chExt cx="9140760" cy="1211400"/>
          </a:xfrm>
        </p:grpSpPr>
        <p:sp>
          <p:nvSpPr>
            <p:cNvPr id="208" name="object 4"/>
            <p:cNvSpPr/>
            <p:nvPr/>
          </p:nvSpPr>
          <p:spPr>
            <a:xfrm>
              <a:off x="0" y="0"/>
              <a:ext cx="9140760" cy="1211400"/>
            </a:xfrm>
            <a:custGeom>
              <a:avLst/>
              <a:gdLst>
                <a:gd name="textAreaLeft" fmla="*/ 0 w 9140760"/>
                <a:gd name="textAreaRight" fmla="*/ 9144000 w 9140760"/>
                <a:gd name="textAreaTop" fmla="*/ 0 h 1211400"/>
                <a:gd name="textAreaBottom" fmla="*/ 1214640 h 1211400"/>
              </a:gdLst>
              <a:ahLst/>
              <a:cxnLst/>
              <a:rect l="textAreaLeft" t="textAreaTop" r="textAreaRight" b="textAreaBottom"/>
              <a:pathLst>
                <a:path w="9144000" h="1214755">
                  <a:moveTo>
                    <a:pt x="9144000" y="0"/>
                  </a:moveTo>
                  <a:lnTo>
                    <a:pt x="0" y="0"/>
                  </a:lnTo>
                  <a:lnTo>
                    <a:pt x="0" y="1214627"/>
                  </a:lnTo>
                  <a:lnTo>
                    <a:pt x="9144000" y="1214627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2A5CA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  <p:sp>
          <p:nvSpPr>
            <p:cNvPr id="209" name="object 5"/>
            <p:cNvSpPr/>
            <p:nvPr/>
          </p:nvSpPr>
          <p:spPr>
            <a:xfrm>
              <a:off x="143280" y="0"/>
              <a:ext cx="1053000" cy="1185480"/>
            </a:xfrm>
            <a:prstGeom prst="rect">
              <a:avLst/>
            </a:prstGeom>
            <a:blipFill rotWithShape="0">
              <a:blip r:embed="rId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ru-RU" sz="1800" b="0" strike="noStrike" spc="-1">
                <a:solidFill>
                  <a:srgbClr val="000000"/>
                </a:solidFill>
                <a:latin typeface="Calibri"/>
                <a:ea typeface="DejaVu Sans"/>
              </a:endParaRPr>
            </a:p>
          </p:txBody>
        </p:sp>
      </p:grpSp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762120" y="1447920"/>
            <a:ext cx="7464240" cy="1154520"/>
          </a:xfrm>
          <a:prstGeom prst="rect">
            <a:avLst/>
          </a:prstGeom>
          <a:noFill/>
          <a:ln w="0">
            <a:noFill/>
          </a:ln>
        </p:spPr>
        <p:txBody>
          <a:bodyPr lIns="0" tIns="12240" rIns="0" bIns="0" anchor="t">
            <a:noAutofit/>
          </a:bodyPr>
          <a:lstStyle/>
          <a:p>
            <a:pPr marL="12600" indent="0">
              <a:lnSpc>
                <a:spcPct val="100000"/>
              </a:lnSpc>
              <a:spcBef>
                <a:spcPts val="96"/>
              </a:spcBef>
              <a:buNone/>
              <a:tabLst>
                <a:tab pos="0" algn="l"/>
              </a:tabLst>
            </a:pPr>
            <a:r>
              <a:rPr lang="ru-RU" sz="4000" b="1" strike="noStrike" spc="-26">
                <a:solidFill>
                  <a:srgbClr val="00409E"/>
                </a:solidFill>
                <a:latin typeface="Calibri"/>
                <a:ea typeface="DejaVu Sans"/>
              </a:rPr>
              <a:t>     </a:t>
            </a:r>
            <a:r>
              <a:rPr lang="ru-RU" sz="4000" b="1" strike="noStrike" spc="-26">
                <a:solidFill>
                  <a:srgbClr val="EEECE1"/>
                </a:solidFill>
                <a:latin typeface="Calibri"/>
                <a:ea typeface="DejaVu Sans"/>
              </a:rPr>
              <a:t>БЛАГОДАРИМ ЗА </a:t>
            </a:r>
            <a:r>
              <a:rPr lang="ru-RU" sz="4000" b="1" strike="noStrike" spc="-7">
                <a:solidFill>
                  <a:srgbClr val="EEECE1"/>
                </a:solidFill>
                <a:latin typeface="Calibri"/>
                <a:ea typeface="DejaVu Sans"/>
              </a:rPr>
              <a:t>ВНИМАНИЕ</a:t>
            </a:r>
            <a:endParaRPr lang="ru-RU" sz="4000" b="0" strike="noStrike" spc="-1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6361</TotalTime>
  <Words>904</Words>
  <Application>Microsoft Office PowerPoint</Application>
  <PresentationFormat>Экран (4:3)</PresentationFormat>
  <Paragraphs>65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8</vt:i4>
      </vt:variant>
    </vt:vector>
  </HeadingPairs>
  <TitlesOfParts>
    <vt:vector size="20" baseType="lpstr">
      <vt:lpstr>Arial</vt:lpstr>
      <vt:lpstr>Calibri</vt:lpstr>
      <vt:lpstr>DejaVu Sans</vt:lpstr>
      <vt:lpstr>Open Sans</vt:lpstr>
      <vt:lpstr>Symbol</vt:lpstr>
      <vt:lpstr>Tahoma</vt:lpstr>
      <vt:lpstr>Tempora LGC Uni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Нормативно-Правовые акты, вступившие в законную силу в 2024 году  </vt:lpstr>
      <vt:lpstr>Нормативно-Правовые акты, вступившие в законную силу в 2024 году  </vt:lpstr>
      <vt:lpstr>Нормативно-Правовые акты, вступившие в законную силу в 2024 году  </vt:lpstr>
      <vt:lpstr> Нормативно-Правовые акты, вступившие в законную силу в 2024 году  </vt:lpstr>
      <vt:lpstr> Нормативно-Правовые акты, вступившие в  силу в 2024 году  и вступающие в  силу в 2025  году  </vt:lpstr>
      <vt:lpstr> Нормативно-Правовые акты, вступающие в законную силу в 2025 году  </vt:lpstr>
      <vt:lpstr>     БЛАГОДАРИМ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Мишка</dc:creator>
  <dc:description/>
  <cp:lastModifiedBy>Иванов Михаил Игоревич</cp:lastModifiedBy>
  <cp:revision>321</cp:revision>
  <cp:lastPrinted>2024-09-09T12:17:12Z</cp:lastPrinted>
  <dcterms:created xsi:type="dcterms:W3CDTF">2020-12-21T16:48:34Z</dcterms:created>
  <dcterms:modified xsi:type="dcterms:W3CDTF">2024-12-10T08:46:39Z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2020-12-21T00:00:00Z</vt:filetime>
  </property>
  <property fmtid="{D5CDD505-2E9C-101B-9397-08002B2CF9AE}" pid="5" name="Notes">
    <vt:i4>4</vt:i4>
  </property>
  <property fmtid="{D5CDD505-2E9C-101B-9397-08002B2CF9AE}" pid="6" name="PresentationFormat">
    <vt:lpwstr>Экран (4:3)</vt:lpwstr>
  </property>
  <property fmtid="{D5CDD505-2E9C-101B-9397-08002B2CF9AE}" pid="7" name="Slides">
    <vt:i4>8</vt:i4>
  </property>
</Properties>
</file>